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72" r:id="rId12"/>
    <p:sldId id="274" r:id="rId13"/>
    <p:sldId id="275" r:id="rId14"/>
    <p:sldId id="266" r:id="rId15"/>
    <p:sldId id="268" r:id="rId16"/>
    <p:sldId id="269" r:id="rId17"/>
    <p:sldId id="270" r:id="rId18"/>
    <p:sldId id="279" r:id="rId19"/>
    <p:sldId id="273" r:id="rId20"/>
    <p:sldId id="277" r:id="rId21"/>
    <p:sldId id="276" r:id="rId22"/>
    <p:sldId id="278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>
        <p:scale>
          <a:sx n="94" d="100"/>
          <a:sy n="94" d="100"/>
        </p:scale>
        <p:origin x="-86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EB5BC-D1E2-4269-8020-0089368EC082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985CA-FC0E-4A47-B2D6-FD841B088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6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Wernicke’s = brain damage in</a:t>
            </a:r>
            <a:r>
              <a:rPr lang="en-US" baseline="0" dirty="0" smtClean="0"/>
              <a:t> thalamus/hypothalamus</a:t>
            </a:r>
          </a:p>
          <a:p>
            <a:r>
              <a:rPr lang="en-US" baseline="0" dirty="0" err="1" smtClean="0"/>
              <a:t>Korsakoff</a:t>
            </a:r>
            <a:r>
              <a:rPr lang="en-US" baseline="0" dirty="0" smtClean="0"/>
              <a:t> psychosis = damage memory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985CA-FC0E-4A47-B2D6-FD841B0888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4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985CA-FC0E-4A47-B2D6-FD841B08889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may be the result of (1) the generation of ROS during oxidation of ethanol by CYP2E1 and (2) acetaldehyde-induced depletion of the ROS scavenger glutathione</a:t>
            </a:r>
            <a:r>
              <a:rPr lang="en-US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985CA-FC0E-4A47-B2D6-FD841B08889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F10A8F-E0B9-4DB9-9A20-7CA05A78C09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CEA253-F940-4C75-8A95-83FDFB6AA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p.org/Content.aspx?id=65139" TargetMode="External"/><Relationship Id="rId2" Type="http://schemas.openxmlformats.org/officeDocument/2006/relationships/hyperlink" Target="http://www.clevelandclinicmeded.com/medicalpubs/diseasemanagement/gastroenterology/acute-pancreatit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s.niaaa.nih.gov/publications/arh301/48-54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610600" cy="3352800"/>
          </a:xfrm>
        </p:spPr>
        <p:txBody>
          <a:bodyPr/>
          <a:lstStyle/>
          <a:p>
            <a:r>
              <a:rPr lang="en-US" sz="5400" dirty="0">
                <a:effectLst/>
              </a:rPr>
              <a:t>Nutritional Management of Acute Pancreatitis, in Patient with Active Alcohol Abuse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715000"/>
            <a:ext cx="6781800" cy="838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Margery Swan, Dietetic Intern U of MD College Park</a:t>
            </a:r>
          </a:p>
          <a:p>
            <a:r>
              <a:rPr lang="en-US" b="1" dirty="0" smtClean="0"/>
              <a:t>Clinical Case Study at </a:t>
            </a:r>
            <a:r>
              <a:rPr lang="en-US" b="1" dirty="0" err="1" smtClean="0"/>
              <a:t>MedStar</a:t>
            </a:r>
            <a:r>
              <a:rPr lang="en-US" b="1" dirty="0" smtClean="0"/>
              <a:t> Harbor Hospital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21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Nutrition Intervention (Initial Visit)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smtClean="0"/>
              <a:t>RN Consult for &gt;15# </a:t>
            </a:r>
            <a:r>
              <a:rPr lang="en-US" dirty="0" err="1" smtClean="0"/>
              <a:t>wt</a:t>
            </a:r>
            <a:r>
              <a:rPr lang="en-US" dirty="0" smtClean="0"/>
              <a:t> loss </a:t>
            </a:r>
          </a:p>
          <a:p>
            <a:r>
              <a:rPr lang="en-US" dirty="0" smtClean="0"/>
              <a:t>Diet: Clear Liquids</a:t>
            </a:r>
          </a:p>
          <a:p>
            <a:r>
              <a:rPr lang="en-US" dirty="0" smtClean="0"/>
              <a:t>Appetite: Decreased appetite d/t </a:t>
            </a:r>
            <a:r>
              <a:rPr lang="en-US" dirty="0" err="1" smtClean="0"/>
              <a:t>abd</a:t>
            </a:r>
            <a:r>
              <a:rPr lang="en-US" dirty="0" smtClean="0"/>
              <a:t> pain </a:t>
            </a:r>
          </a:p>
          <a:p>
            <a:pPr lvl="1"/>
            <a:r>
              <a:rPr lang="en-US" dirty="0" smtClean="0"/>
              <a:t>Diet History: </a:t>
            </a:r>
          </a:p>
          <a:p>
            <a:pPr lvl="2"/>
            <a:r>
              <a:rPr lang="en-US" dirty="0" smtClean="0"/>
              <a:t>2 meals/day usually sandwich or pizza  at local gas station </a:t>
            </a:r>
          </a:p>
          <a:p>
            <a:r>
              <a:rPr lang="en-US" dirty="0" smtClean="0"/>
              <a:t>GI: Nausea – on Zofran </a:t>
            </a:r>
          </a:p>
          <a:p>
            <a:r>
              <a:rPr lang="en-US" dirty="0" smtClean="0"/>
              <a:t>Skin: No pressure ulcers</a:t>
            </a:r>
          </a:p>
          <a:p>
            <a:r>
              <a:rPr lang="en-US" dirty="0" smtClean="0"/>
              <a:t>Weight Trends: </a:t>
            </a:r>
          </a:p>
          <a:p>
            <a:pPr lvl="1"/>
            <a:r>
              <a:rPr lang="en-US" dirty="0"/>
              <a:t>BMI: 24kg/m</a:t>
            </a:r>
            <a:r>
              <a:rPr lang="en-US" baseline="30000" dirty="0"/>
              <a:t>2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71833"/>
              </p:ext>
            </p:extLst>
          </p:nvPr>
        </p:nvGraphicFramePr>
        <p:xfrm>
          <a:off x="2667000" y="5105400"/>
          <a:ext cx="6096000" cy="1107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/>
                <a:gridCol w="2032000"/>
                <a:gridCol w="2032000"/>
              </a:tblGrid>
              <a:tr h="1422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 Trends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2/27/13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4/14/13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UBW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185#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8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Estimated Needs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747161"/>
              </p:ext>
            </p:extLst>
          </p:nvPr>
        </p:nvGraphicFramePr>
        <p:xfrm>
          <a:off x="304800" y="2057400"/>
          <a:ext cx="8153400" cy="3563042"/>
        </p:xfrm>
        <a:graphic>
          <a:graphicData uri="http://schemas.openxmlformats.org/drawingml/2006/table">
            <a:tbl>
              <a:tblPr firstRow="1" firstCol="1" bandRow="1" bandCol="1">
                <a:tableStyleId>{6E25E649-3F16-4E02-A733-19D2CDBF48F0}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808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Source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Kcal Requirements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Protein Requirements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Fluid Requirements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2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Facility Standards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25 –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30kcal/kg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2,043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2,451kcals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1.2 – 1.5g/kg </a:t>
                      </a:r>
                      <a:endParaRPr lang="en-US" sz="12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98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– 123g Protein 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 – 30mL/kg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2,043mL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– 2,451mL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8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2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EAL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No recommendation as of yet 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No recommendation as of yet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No recommendation as of yet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8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2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Online Nutrition Care Manual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>
                          <a:effectLst/>
                          <a:latin typeface="+mj-lt"/>
                        </a:rPr>
                        <a:t>25 -35kcal/kg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>
                          <a:effectLst/>
                          <a:latin typeface="+mj-lt"/>
                        </a:rPr>
                        <a:t>1.2 – 1.5g/kg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ctr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30mL/kg 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4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4114800"/>
          </a:xfrm>
        </p:spPr>
        <p:txBody>
          <a:bodyPr/>
          <a:lstStyle/>
          <a:p>
            <a:pPr algn="l"/>
            <a:r>
              <a:rPr lang="en-US" sz="3200" b="1" dirty="0" smtClean="0"/>
              <a:t>Diagnosis</a:t>
            </a:r>
            <a:r>
              <a:rPr lang="en-US" sz="3200" dirty="0" smtClean="0"/>
              <a:t>: Inadequate oral intake </a:t>
            </a:r>
            <a:br>
              <a:rPr lang="en-US" sz="3200" dirty="0" smtClean="0"/>
            </a:br>
            <a:r>
              <a:rPr lang="en-US" sz="3200" b="1" dirty="0" smtClean="0"/>
              <a:t>related to </a:t>
            </a:r>
            <a:r>
              <a:rPr lang="en-US" sz="3200" dirty="0" smtClean="0"/>
              <a:t>decreased appetite, nausea and current diet </a:t>
            </a:r>
            <a:r>
              <a:rPr lang="en-US" sz="3200" b="1" dirty="0" smtClean="0"/>
              <a:t>as evidenced </a:t>
            </a:r>
            <a:r>
              <a:rPr lang="en-US" sz="3200" dirty="0" smtClean="0"/>
              <a:t>by </a:t>
            </a:r>
            <a:r>
              <a:rPr lang="en-US" sz="3200" dirty="0" err="1" smtClean="0"/>
              <a:t>pt</a:t>
            </a:r>
            <a:r>
              <a:rPr lang="en-US" sz="3200" dirty="0" smtClean="0"/>
              <a:t> reports decreased intake and nausea, clear liquid diet order (↓ in Kcals/</a:t>
            </a:r>
            <a:r>
              <a:rPr lang="en-US" sz="3200" dirty="0" err="1" smtClean="0"/>
              <a:t>Prot</a:t>
            </a:r>
            <a:r>
              <a:rPr lang="en-US" sz="3200" dirty="0" smtClean="0"/>
              <a:t>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00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pPr algn="l"/>
            <a:r>
              <a:rPr lang="en-US" sz="4400" dirty="0" smtClean="0"/>
              <a:t>Nutrition Goals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22860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Prevent weight loss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Patient will tolerate diet advancement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Eat &gt;50% meals and supplements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Patient skin integrity will be maintained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Achieve normal electrolyte balance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495800"/>
            <a:ext cx="8229600" cy="19050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weight weekly to trend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Monitor GI Function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Diet Recommendations: clear liquids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cardiac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Supplement Recommendations: Ensure Clear TID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 smtClean="0"/>
              <a:t>Nutrition Interventions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09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Nutrition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Findings</a:t>
            </a:r>
          </a:p>
          <a:p>
            <a:pPr lvl="1"/>
            <a:r>
              <a:rPr lang="en-US" sz="1800" dirty="0" smtClean="0"/>
              <a:t>Resolved nutrition diagnosis </a:t>
            </a:r>
          </a:p>
          <a:p>
            <a:pPr lvl="1"/>
            <a:r>
              <a:rPr lang="en-US" sz="1800" dirty="0" smtClean="0"/>
              <a:t>Diet: Cardiac</a:t>
            </a:r>
          </a:p>
          <a:p>
            <a:pPr lvl="1"/>
            <a:r>
              <a:rPr lang="en-US" sz="1800" dirty="0" smtClean="0"/>
              <a:t>Appetite: Improving, consuming 100% meals </a:t>
            </a:r>
          </a:p>
          <a:p>
            <a:pPr lvl="1"/>
            <a:r>
              <a:rPr lang="en-US" sz="1800" dirty="0" smtClean="0"/>
              <a:t>GI: nausea d/t </a:t>
            </a:r>
            <a:r>
              <a:rPr lang="en-US" sz="1800" dirty="0" err="1" smtClean="0"/>
              <a:t>abd</a:t>
            </a:r>
            <a:r>
              <a:rPr lang="en-US" sz="1800" dirty="0" smtClean="0"/>
              <a:t> pain </a:t>
            </a:r>
          </a:p>
          <a:p>
            <a:endParaRPr lang="en-US" sz="2800" dirty="0"/>
          </a:p>
          <a:p>
            <a:r>
              <a:rPr lang="en-US" sz="2800" dirty="0" smtClean="0"/>
              <a:t>Additional Interventions</a:t>
            </a:r>
          </a:p>
          <a:p>
            <a:pPr lvl="1"/>
            <a:r>
              <a:rPr lang="en-US" sz="1800" dirty="0" smtClean="0"/>
              <a:t>Social work consult for assistance with resources</a:t>
            </a:r>
          </a:p>
          <a:p>
            <a:pPr lvl="1"/>
            <a:r>
              <a:rPr lang="en-US" sz="1800" dirty="0" smtClean="0"/>
              <a:t>Supplement Recommendations: D/c Ensure Clears, order Ensure Plus with dinners </a:t>
            </a:r>
          </a:p>
          <a:p>
            <a:pPr lvl="1"/>
            <a:r>
              <a:rPr lang="en-US" sz="1800" dirty="0" smtClean="0"/>
              <a:t>Provide diet education 	</a:t>
            </a:r>
          </a:p>
          <a:p>
            <a:pPr lvl="2"/>
            <a:r>
              <a:rPr lang="en-US" sz="1800" dirty="0" smtClean="0"/>
              <a:t>Nutrition Therapy for Pancreatitis </a:t>
            </a:r>
          </a:p>
        </p:txBody>
      </p:sp>
    </p:spTree>
    <p:extLst>
      <p:ext uri="{BB962C8B-B14F-4D97-AF65-F5344CB8AC3E}">
        <p14:creationId xmlns:p14="http://schemas.microsoft.com/office/powerpoint/2010/main" val="2034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Low-Fat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1" t="17614" r="21740" b="7738"/>
          <a:stretch/>
        </p:blipFill>
        <p:spPr bwMode="auto">
          <a:xfrm>
            <a:off x="0" y="1495325"/>
            <a:ext cx="8763000" cy="536911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4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Case-Discussion: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Pancreatitis </a:t>
            </a:r>
          </a:p>
          <a:p>
            <a:pPr lvl="1"/>
            <a:r>
              <a:rPr lang="en-US" sz="1800" dirty="0" smtClean="0"/>
              <a:t>Prevalence: </a:t>
            </a:r>
          </a:p>
          <a:p>
            <a:pPr lvl="2"/>
            <a:r>
              <a:rPr lang="en-US" sz="1800" dirty="0" smtClean="0"/>
              <a:t>220,000 hospitalizations annually </a:t>
            </a:r>
          </a:p>
          <a:p>
            <a:pPr lvl="2"/>
            <a:r>
              <a:rPr lang="en-US" sz="1800" dirty="0" smtClean="0"/>
              <a:t>17/100,000 new cases</a:t>
            </a:r>
            <a:r>
              <a:rPr lang="en-US" sz="1800" baseline="30000" dirty="0" smtClean="0"/>
              <a:t>3 </a:t>
            </a:r>
          </a:p>
          <a:p>
            <a:pPr lvl="3"/>
            <a:r>
              <a:rPr lang="en-US" sz="1800" dirty="0" smtClean="0"/>
              <a:t>Currently increasing – potentially d/t obesity + type II DM</a:t>
            </a:r>
            <a:r>
              <a:rPr lang="en-US" sz="1800" baseline="30000" dirty="0" smtClean="0"/>
              <a:t>4-5</a:t>
            </a:r>
          </a:p>
          <a:p>
            <a:pPr lvl="1"/>
            <a:r>
              <a:rPr lang="en-US" sz="1800" dirty="0" smtClean="0"/>
              <a:t>Symptoms: tachycardia, fever, sweating, nausea, anorexia, </a:t>
            </a:r>
            <a:r>
              <a:rPr lang="en-US" sz="1800" dirty="0" err="1" smtClean="0"/>
              <a:t>epigastric</a:t>
            </a:r>
            <a:r>
              <a:rPr lang="en-US" sz="1800" dirty="0" smtClean="0"/>
              <a:t> pain radiating to the back </a:t>
            </a:r>
            <a:endParaRPr lang="en-US" sz="1800" dirty="0"/>
          </a:p>
          <a:p>
            <a:pPr lvl="1"/>
            <a:r>
              <a:rPr lang="en-US" sz="1800" dirty="0" smtClean="0"/>
              <a:t>New Findings: </a:t>
            </a:r>
          </a:p>
          <a:p>
            <a:pPr lvl="2"/>
            <a:r>
              <a:rPr lang="en-US" sz="1800" dirty="0" smtClean="0"/>
              <a:t>Chronic &amp; acute alcoholic pancreatitis = same disease at different stages  </a:t>
            </a:r>
          </a:p>
          <a:p>
            <a:pPr lvl="2"/>
            <a:r>
              <a:rPr lang="en-US" sz="1800" dirty="0" err="1" smtClean="0"/>
              <a:t>Acinar</a:t>
            </a:r>
            <a:r>
              <a:rPr lang="en-US" sz="1800" dirty="0" smtClean="0"/>
              <a:t> cells in pancreas cells have ability to metabolize alcohol </a:t>
            </a:r>
          </a:p>
          <a:p>
            <a:pPr lvl="2"/>
            <a:r>
              <a:rPr lang="en-US" sz="1800" dirty="0" smtClean="0"/>
              <a:t>May be genetic component </a:t>
            </a:r>
          </a:p>
          <a:p>
            <a:pPr lvl="3"/>
            <a:r>
              <a:rPr lang="en-US" sz="1800" dirty="0" smtClean="0"/>
              <a:t>&lt;10% alcohol abusers develop pancreatitis</a:t>
            </a:r>
            <a:r>
              <a:rPr lang="en-US" sz="1800" baseline="30000" dirty="0" smtClean="0"/>
              <a:t>6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184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Case-Discussion </a:t>
            </a:r>
            <a:r>
              <a:rPr lang="en-US" dirty="0" err="1" smtClean="0"/>
              <a:t>Cont</a:t>
            </a:r>
            <a:r>
              <a:rPr lang="en-US" dirty="0" smtClean="0"/>
              <a:t>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722437"/>
            <a:ext cx="4648200" cy="2163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Acinar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Enzyme Factories</a:t>
            </a:r>
          </a:p>
          <a:p>
            <a:pPr lvl="1"/>
            <a:r>
              <a:rPr lang="en-US" dirty="0" smtClean="0"/>
              <a:t>Store inactive enzymes in vesicles </a:t>
            </a:r>
          </a:p>
          <a:p>
            <a:pPr lvl="1"/>
            <a:r>
              <a:rPr lang="en-US" dirty="0" smtClean="0"/>
              <a:t>Majority of alcohol metabolized in pancreas via oxidative pathways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3999"/>
            <a:ext cx="4267200" cy="4247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61504" y="5842084"/>
            <a:ext cx="4758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Picture taken from: NIAAA’s publication on Alcohol-Related Pancreatic Damage 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31184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305800" cy="1143000"/>
          </a:xfrm>
        </p:spPr>
        <p:txBody>
          <a:bodyPr/>
          <a:lstStyle/>
          <a:p>
            <a:r>
              <a:rPr lang="en-US" sz="4400" dirty="0" smtClean="0"/>
              <a:t>Alcohol Damage &amp; Metabolism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Possible </a:t>
            </a:r>
            <a:r>
              <a:rPr lang="en-US" dirty="0" err="1" smtClean="0"/>
              <a:t>Autodigestion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Ethanol</a:t>
            </a:r>
          </a:p>
          <a:p>
            <a:pPr lvl="1"/>
            <a:r>
              <a:rPr lang="en-US" dirty="0" smtClean="0"/>
              <a:t>Metabolites</a:t>
            </a:r>
          </a:p>
          <a:p>
            <a:pPr lvl="2"/>
            <a:r>
              <a:rPr lang="en-US" dirty="0" smtClean="0"/>
              <a:t>Acetaldehyde</a:t>
            </a:r>
          </a:p>
          <a:p>
            <a:pPr lvl="1"/>
            <a:r>
              <a:rPr lang="en-US" dirty="0" smtClean="0"/>
              <a:t>By-Products</a:t>
            </a:r>
          </a:p>
          <a:p>
            <a:pPr lvl="2"/>
            <a:r>
              <a:rPr lang="en-US" dirty="0" smtClean="0"/>
              <a:t>Reactive oxygen species (ROS)  </a:t>
            </a:r>
          </a:p>
          <a:p>
            <a:pPr lvl="2"/>
            <a:r>
              <a:rPr lang="en-US" dirty="0" smtClean="0"/>
              <a:t>Fatty acid ethyl esters (FAEEs)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6310" t="34375" r="23865" b="31250"/>
          <a:stretch>
            <a:fillRect/>
          </a:stretch>
        </p:blipFill>
        <p:spPr bwMode="auto">
          <a:xfrm>
            <a:off x="1676400" y="1371600"/>
            <a:ext cx="5638800" cy="273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4114800"/>
            <a:ext cx="54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Picture taken from the NIAAA’s publication on: How is Alcohol Metabolized in the Body?</a:t>
            </a:r>
            <a:endParaRPr lang="en-US" sz="11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Prognosis &amp; Treatmen</a:t>
            </a:r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Mild pancreatitis: low risk of complications (&lt;6%)</a:t>
            </a:r>
          </a:p>
          <a:p>
            <a:pPr lvl="1"/>
            <a:r>
              <a:rPr lang="en-US" dirty="0" smtClean="0"/>
              <a:t>Treatment involves: IV fluids, pain management, slow </a:t>
            </a:r>
            <a:r>
              <a:rPr lang="en-US" dirty="0" err="1" smtClean="0"/>
              <a:t>adv</a:t>
            </a:r>
            <a:r>
              <a:rPr lang="en-US" dirty="0" smtClean="0"/>
              <a:t> to low-fat diet </a:t>
            </a:r>
          </a:p>
          <a:p>
            <a:r>
              <a:rPr lang="en-US" dirty="0" smtClean="0"/>
              <a:t>Severe pancreatitis (necrosis present): 19-30% mortality rate w/ average LOS = 30 days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Treatment: IV fluids, pain management, pancreatic enzyme replacement, nutrition support, and rarely surgery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381000"/>
            <a:ext cx="7543800" cy="914400"/>
          </a:xfrm>
        </p:spPr>
        <p:txBody>
          <a:bodyPr/>
          <a:lstStyle/>
          <a:p>
            <a:r>
              <a:rPr lang="en-US" dirty="0" smtClean="0"/>
              <a:t>Presentation Outline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7543800" cy="4800600"/>
          </a:xfrm>
        </p:spPr>
        <p:txBody>
          <a:bodyPr/>
          <a:lstStyle/>
          <a:p>
            <a:pPr marL="818388" lvl="1"/>
            <a:endParaRPr lang="en-US" dirty="0" smtClean="0"/>
          </a:p>
          <a:p>
            <a:pPr marL="761238" lvl="1"/>
            <a:r>
              <a:rPr lang="en-US" dirty="0" smtClean="0"/>
              <a:t>General Patient Information</a:t>
            </a:r>
          </a:p>
          <a:p>
            <a:pPr marL="1161288" lvl="2"/>
            <a:r>
              <a:rPr lang="en-US" dirty="0" smtClean="0"/>
              <a:t>Medical History</a:t>
            </a:r>
          </a:p>
          <a:p>
            <a:pPr marL="1161288" lvl="2"/>
            <a:r>
              <a:rPr lang="en-US" dirty="0" smtClean="0"/>
              <a:t>Social History </a:t>
            </a:r>
          </a:p>
          <a:p>
            <a:pPr marL="761238" lvl="1"/>
            <a:r>
              <a:rPr lang="en-US" dirty="0" smtClean="0"/>
              <a:t>Hospital Diagnosis </a:t>
            </a:r>
          </a:p>
          <a:p>
            <a:pPr marL="1161288" lvl="2"/>
            <a:r>
              <a:rPr lang="en-US" dirty="0" smtClean="0"/>
              <a:t>Course of Hospitalization</a:t>
            </a:r>
          </a:p>
          <a:p>
            <a:pPr marL="1161288" lvl="2"/>
            <a:r>
              <a:rPr lang="en-US" dirty="0" smtClean="0"/>
              <a:t>Laboratory Results</a:t>
            </a:r>
          </a:p>
          <a:p>
            <a:pPr marL="1161288" lvl="2"/>
            <a:r>
              <a:rPr lang="en-US" dirty="0" smtClean="0"/>
              <a:t>Pertinent Medications  </a:t>
            </a:r>
          </a:p>
          <a:p>
            <a:pPr marL="761238" lvl="1"/>
            <a:r>
              <a:rPr lang="en-US" dirty="0" smtClean="0"/>
              <a:t>Nutrition Interventions</a:t>
            </a:r>
          </a:p>
          <a:p>
            <a:pPr marL="1161288" lvl="2"/>
            <a:r>
              <a:rPr lang="en-US" dirty="0" smtClean="0"/>
              <a:t>Initial Assessment</a:t>
            </a:r>
          </a:p>
          <a:p>
            <a:pPr marL="1161288" lvl="2"/>
            <a:r>
              <a:rPr lang="en-US" dirty="0" smtClean="0"/>
              <a:t>Follow-Up Visit </a:t>
            </a:r>
          </a:p>
          <a:p>
            <a:pPr marL="761238" lvl="1"/>
            <a:r>
              <a:rPr lang="en-US" dirty="0" smtClean="0"/>
              <a:t>Case Discussion </a:t>
            </a:r>
          </a:p>
          <a:p>
            <a:pPr marL="1161288" lvl="2"/>
            <a:r>
              <a:rPr lang="en-US" dirty="0" smtClean="0"/>
              <a:t>Medical Pathophysiology of Pancreatitis </a:t>
            </a:r>
          </a:p>
          <a:p>
            <a:pPr marL="1161288" lvl="2"/>
            <a:r>
              <a:rPr lang="en-US" dirty="0" smtClean="0"/>
              <a:t>Recommended Nutrition Interventions in Acute Pancreatitis </a:t>
            </a:r>
          </a:p>
          <a:p>
            <a:pPr marL="761238" lvl="1"/>
            <a:r>
              <a:rPr lang="en-US" dirty="0" smtClean="0"/>
              <a:t>Case Update </a:t>
            </a:r>
          </a:p>
          <a:p>
            <a:pPr marL="1161288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76200"/>
            <a:ext cx="8686800" cy="1219200"/>
          </a:xfrm>
        </p:spPr>
        <p:txBody>
          <a:bodyPr/>
          <a:lstStyle/>
          <a:p>
            <a:r>
              <a:rPr lang="en-US" dirty="0" smtClean="0"/>
              <a:t>Nutrition Support</a:t>
            </a:r>
            <a:r>
              <a:rPr lang="en-US" baseline="30000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Mild Pancreatitis: supportive care </a:t>
            </a:r>
          </a:p>
          <a:p>
            <a:pPr lvl="1"/>
            <a:r>
              <a:rPr lang="en-US" dirty="0" smtClean="0"/>
              <a:t>If improving: clear liquid diet + </a:t>
            </a:r>
            <a:r>
              <a:rPr lang="en-US" dirty="0" err="1" smtClean="0"/>
              <a:t>adv</a:t>
            </a:r>
            <a:r>
              <a:rPr lang="en-US" dirty="0" smtClean="0"/>
              <a:t> as tolerated to low-fat </a:t>
            </a:r>
          </a:p>
          <a:p>
            <a:r>
              <a:rPr lang="en-US" dirty="0" smtClean="0"/>
              <a:t>Severe/Not-Improving Mild Pancreatitis</a:t>
            </a:r>
          </a:p>
          <a:p>
            <a:pPr lvl="1"/>
            <a:r>
              <a:rPr lang="en-US" dirty="0" smtClean="0"/>
              <a:t>Initiate enteral nutrition within 48-72 hours </a:t>
            </a:r>
          </a:p>
          <a:p>
            <a:pPr lvl="1"/>
            <a:r>
              <a:rPr lang="en-US" dirty="0" smtClean="0"/>
              <a:t>Recommend enteral nutrition via </a:t>
            </a:r>
            <a:r>
              <a:rPr lang="en-US" dirty="0" err="1" smtClean="0"/>
              <a:t>nasojejunal</a:t>
            </a:r>
            <a:r>
              <a:rPr lang="en-US" dirty="0" smtClean="0"/>
              <a:t> feeds </a:t>
            </a:r>
          </a:p>
          <a:p>
            <a:pPr lvl="2"/>
            <a:r>
              <a:rPr lang="en-US" dirty="0" smtClean="0"/>
              <a:t>Standard formula unless tube above ligament of </a:t>
            </a:r>
            <a:r>
              <a:rPr lang="en-US" dirty="0" err="1" smtClean="0"/>
              <a:t>treitz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Elemental, minimal fat</a:t>
            </a:r>
          </a:p>
          <a:p>
            <a:pPr lvl="3"/>
            <a:r>
              <a:rPr lang="en-US" dirty="0" smtClean="0"/>
              <a:t>Semi-elemental w/ MCTs </a:t>
            </a:r>
          </a:p>
          <a:p>
            <a:pPr lvl="2"/>
            <a:r>
              <a:rPr lang="en-US" dirty="0" smtClean="0"/>
              <a:t>Signs of intolerance: increase in fever, pain, GI symptoms, WBC</a:t>
            </a:r>
          </a:p>
          <a:p>
            <a:pPr lvl="1"/>
            <a:r>
              <a:rPr lang="en-US" dirty="0" smtClean="0"/>
              <a:t>Parenteral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ONLY</a:t>
            </a:r>
            <a:r>
              <a:rPr lang="en-US" dirty="0" smtClean="0"/>
              <a:t> if enteral not possible/not tolerating </a:t>
            </a:r>
          </a:p>
          <a:p>
            <a:pPr lvl="2"/>
            <a:r>
              <a:rPr lang="en-US" dirty="0" smtClean="0"/>
              <a:t>Should NOT be initiated before 5 days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6" r="1624" b="7471"/>
          <a:stretch/>
        </p:blipFill>
        <p:spPr>
          <a:xfrm>
            <a:off x="1481070" y="0"/>
            <a:ext cx="6596130" cy="6362163"/>
          </a:xfr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905000" y="6400800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Chart taken from A.S.P.E. N. Nutrition Support Core Curriculum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16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0" y="-76200"/>
            <a:ext cx="8229600" cy="1295400"/>
          </a:xfrm>
        </p:spPr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315200" cy="1904999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MD presented w/ </a:t>
            </a:r>
            <a:r>
              <a:rPr lang="en-US" dirty="0" err="1" smtClean="0"/>
              <a:t>abd</a:t>
            </a:r>
            <a:r>
              <a:rPr lang="en-US" dirty="0" smtClean="0"/>
              <a:t> pain + nausea after alcohol ingestion on 5/5/13</a:t>
            </a:r>
          </a:p>
          <a:p>
            <a:pPr lvl="1"/>
            <a:r>
              <a:rPr lang="en-US" dirty="0" smtClean="0"/>
              <a:t>Estimated weight: 154#</a:t>
            </a:r>
          </a:p>
          <a:p>
            <a:pPr lvl="1"/>
            <a:r>
              <a:rPr lang="en-US" dirty="0" smtClean="0"/>
              <a:t>Lipase: 867U/L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220000"/>
              </a:lnSpc>
            </a:pPr>
            <a:r>
              <a:rPr lang="en-US" baseline="30000" dirty="0"/>
              <a:t>1</a:t>
            </a:r>
            <a:r>
              <a:rPr lang="en-US" dirty="0"/>
              <a:t> Banks PA, Freeman ML. Practice guidelines in acute pancreatitis.  </a:t>
            </a:r>
            <a:r>
              <a:rPr lang="en-US" i="1" dirty="0" err="1"/>
              <a:t>Amer</a:t>
            </a:r>
            <a:r>
              <a:rPr lang="en-US" i="1" dirty="0"/>
              <a:t> J of Gastroenterology</a:t>
            </a:r>
            <a:r>
              <a:rPr lang="en-US" dirty="0"/>
              <a:t>. 2006; 101: 2379-2400.</a:t>
            </a:r>
          </a:p>
          <a:p>
            <a:pPr>
              <a:lnSpc>
                <a:spcPct val="220000"/>
              </a:lnSpc>
            </a:pPr>
            <a:r>
              <a:rPr lang="en-US" baseline="30000" dirty="0"/>
              <a:t>2</a:t>
            </a:r>
            <a:r>
              <a:rPr lang="en-US" dirty="0" smtClean="0"/>
              <a:t> </a:t>
            </a:r>
            <a:r>
              <a:rPr lang="en-US" dirty="0" err="1"/>
              <a:t>Afdhal</a:t>
            </a:r>
            <a:r>
              <a:rPr lang="en-US" dirty="0"/>
              <a:t> N, </a:t>
            </a:r>
            <a:r>
              <a:rPr lang="en-US" dirty="0" err="1"/>
              <a:t>McHutchison</a:t>
            </a:r>
            <a:r>
              <a:rPr lang="en-US" dirty="0"/>
              <a:t> J, Brown R, Jacobson I, </a:t>
            </a:r>
            <a:r>
              <a:rPr lang="en-US" dirty="0" err="1"/>
              <a:t>Manns</a:t>
            </a:r>
            <a:r>
              <a:rPr lang="en-US" dirty="0"/>
              <a:t> M, </a:t>
            </a:r>
            <a:r>
              <a:rPr lang="en-US" dirty="0" err="1"/>
              <a:t>Poordad</a:t>
            </a:r>
            <a:r>
              <a:rPr lang="en-US" dirty="0"/>
              <a:t> F, </a:t>
            </a:r>
            <a:r>
              <a:rPr lang="en-US" dirty="0" err="1"/>
              <a:t>Weksler</a:t>
            </a:r>
            <a:r>
              <a:rPr lang="en-US" dirty="0"/>
              <a:t> B, Esteban R. Thrombocytopenia associated with chronic liver disease. </a:t>
            </a:r>
            <a:r>
              <a:rPr lang="en-US" i="1" dirty="0"/>
              <a:t>Journal of </a:t>
            </a:r>
            <a:r>
              <a:rPr lang="en-US" i="1" dirty="0" err="1"/>
              <a:t>hepatology</a:t>
            </a:r>
            <a:r>
              <a:rPr lang="en-US" dirty="0"/>
              <a:t>. 2008;48(6):1000–7. </a:t>
            </a: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baseline="30000" dirty="0"/>
              <a:t>3</a:t>
            </a:r>
            <a:r>
              <a:rPr lang="en-US" dirty="0"/>
              <a:t> Stevens T, Conwell D. Disease management project: acute pancreatitis. Cleveland Clinic. 2011. Available at: </a:t>
            </a:r>
            <a:r>
              <a:rPr lang="en-US" dirty="0">
                <a:hlinkClick r:id="rId2"/>
              </a:rPr>
              <a:t>http://www.clevelandclinicmeded.com/medicalpubs/diseasemanagement/gastroenterology/acute-pancreatitis/</a:t>
            </a:r>
            <a:r>
              <a:rPr lang="en-US" dirty="0"/>
              <a:t> Accessed June 9</a:t>
            </a:r>
            <a:r>
              <a:rPr lang="en-US" baseline="30000" dirty="0"/>
              <a:t>th</a:t>
            </a:r>
            <a:r>
              <a:rPr lang="en-US" dirty="0"/>
              <a:t>, 2013</a:t>
            </a:r>
            <a:r>
              <a:rPr lang="en-US" dirty="0" smtClean="0"/>
              <a:t>.</a:t>
            </a:r>
          </a:p>
          <a:p>
            <a:pPr>
              <a:lnSpc>
                <a:spcPct val="220000"/>
              </a:lnSpc>
            </a:pP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err="1"/>
              <a:t>Cheema</a:t>
            </a:r>
            <a:r>
              <a:rPr lang="en-US" dirty="0"/>
              <a:t> N, </a:t>
            </a:r>
            <a:r>
              <a:rPr lang="en-US" dirty="0" err="1"/>
              <a:t>Aldeen</a:t>
            </a:r>
            <a:r>
              <a:rPr lang="en-US" dirty="0"/>
              <a:t> A. Focus on: Acute Pancreatitis. </a:t>
            </a:r>
            <a:r>
              <a:rPr lang="en-US" dirty="0" err="1"/>
              <a:t>Amer</a:t>
            </a:r>
            <a:r>
              <a:rPr lang="en-US" dirty="0"/>
              <a:t> College of Emergency Physicians’. 2010: Available at </a:t>
            </a:r>
            <a:r>
              <a:rPr lang="en-US" dirty="0">
                <a:hlinkClick r:id="rId3"/>
              </a:rPr>
              <a:t>http://www.acep.org/Content.aspx?id=65139</a:t>
            </a:r>
            <a:r>
              <a:rPr lang="en-US" dirty="0"/>
              <a:t> Accessed June 9</a:t>
            </a:r>
            <a:r>
              <a:rPr lang="en-US" baseline="30000" dirty="0"/>
              <a:t>th</a:t>
            </a:r>
            <a:r>
              <a:rPr lang="en-US" dirty="0"/>
              <a:t>, 2013</a:t>
            </a:r>
          </a:p>
          <a:p>
            <a:pPr>
              <a:lnSpc>
                <a:spcPct val="220000"/>
              </a:lnSpc>
            </a:pPr>
            <a:r>
              <a:rPr lang="en-US" baseline="30000" dirty="0"/>
              <a:t>5</a:t>
            </a:r>
            <a:r>
              <a:rPr lang="en-US" dirty="0"/>
              <a:t>  Noel RA, Braun DK, Patterson RE, </a:t>
            </a:r>
            <a:r>
              <a:rPr lang="en-US" dirty="0" err="1"/>
              <a:t>Bloomgren</a:t>
            </a:r>
            <a:r>
              <a:rPr lang="en-US" dirty="0"/>
              <a:t> GL. Increased risk of acute pancreatitis and biliary disease observed in patients with type 2 diabetes: a retrospective cohort study. </a:t>
            </a:r>
            <a:r>
              <a:rPr lang="en-US" i="1" dirty="0"/>
              <a:t>Diabetes care</a:t>
            </a:r>
            <a:r>
              <a:rPr lang="en-US" dirty="0"/>
              <a:t>. 2009;32(5):</a:t>
            </a:r>
            <a:r>
              <a:rPr lang="en-US" dirty="0" smtClean="0"/>
              <a:t>834–8</a:t>
            </a:r>
          </a:p>
          <a:p>
            <a:pPr>
              <a:lnSpc>
                <a:spcPct val="220000"/>
              </a:lnSpc>
            </a:pPr>
            <a:r>
              <a:rPr lang="en-US" baseline="30000" dirty="0" smtClean="0"/>
              <a:t>6</a:t>
            </a:r>
            <a:r>
              <a:rPr lang="en-US" dirty="0" smtClean="0"/>
              <a:t>Vonlaufen </a:t>
            </a:r>
            <a:r>
              <a:rPr lang="en-US" dirty="0"/>
              <a:t>A, Wilson JS, </a:t>
            </a:r>
            <a:r>
              <a:rPr lang="en-US" dirty="0" err="1"/>
              <a:t>Pirola</a:t>
            </a:r>
            <a:r>
              <a:rPr lang="en-US" dirty="0"/>
              <a:t> RC, </a:t>
            </a:r>
            <a:r>
              <a:rPr lang="en-US" dirty="0" err="1"/>
              <a:t>Apte</a:t>
            </a:r>
            <a:r>
              <a:rPr lang="en-US" dirty="0"/>
              <a:t> MV. Role of alcohol metabolism in chronic pancreatitis. National Institute on Alcohol Abuse and Alcoholism. 2007. Available at </a:t>
            </a:r>
            <a:r>
              <a:rPr lang="en-US" dirty="0">
                <a:hlinkClick r:id="rId4"/>
              </a:rPr>
              <a:t>http://pubs.niaaa.nih.gov/publications/arh301/48-54.htm</a:t>
            </a:r>
            <a:r>
              <a:rPr lang="en-US" dirty="0"/>
              <a:t> Accessed June 8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2013</a:t>
            </a:r>
          </a:p>
          <a:p>
            <a:pPr>
              <a:lnSpc>
                <a:spcPct val="220000"/>
              </a:lnSpc>
            </a:pPr>
            <a:r>
              <a:rPr lang="en-US" baseline="30000" dirty="0" smtClean="0"/>
              <a:t>7</a:t>
            </a:r>
            <a:r>
              <a:rPr lang="en-US" dirty="0" smtClean="0"/>
              <a:t>Gottschlich </a:t>
            </a:r>
            <a:r>
              <a:rPr lang="en-US" dirty="0"/>
              <a:t>MM, </a:t>
            </a:r>
            <a:r>
              <a:rPr lang="en-US" dirty="0" err="1"/>
              <a:t>DeLeggee</a:t>
            </a:r>
            <a:r>
              <a:rPr lang="en-US" dirty="0"/>
              <a:t> MH, Mattox T, Mueller C, Worthington P, </a:t>
            </a:r>
            <a:r>
              <a:rPr lang="en-US" dirty="0" err="1"/>
              <a:t>Guenter</a:t>
            </a:r>
            <a:r>
              <a:rPr lang="en-US" dirty="0"/>
              <a:t> P. </a:t>
            </a:r>
            <a:r>
              <a:rPr lang="en-US" i="1" dirty="0"/>
              <a:t>The A.S.P.E.N. Nutrition Support Core Curriculum.</a:t>
            </a:r>
            <a:r>
              <a:rPr lang="en-US" dirty="0"/>
              <a:t> Silver Spring, MD: American Society for Parenteral and Enteral Nutrition; 2007.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Patient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56 YOWM</a:t>
            </a:r>
          </a:p>
          <a:p>
            <a:pPr lvl="1"/>
            <a:r>
              <a:rPr lang="en-US" dirty="0" smtClean="0"/>
              <a:t>Presented with abdominal pain &amp; nausea after binge drinking episode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Physical Examination: </a:t>
            </a:r>
          </a:p>
          <a:p>
            <a:pPr lvl="2"/>
            <a:r>
              <a:rPr lang="en-US" dirty="0" smtClean="0"/>
              <a:t>Tender </a:t>
            </a:r>
            <a:r>
              <a:rPr lang="en-US" dirty="0" err="1" smtClean="0"/>
              <a:t>epigastric</a:t>
            </a:r>
            <a:r>
              <a:rPr lang="en-US" dirty="0" smtClean="0"/>
              <a:t> area and pain in RUQ (pain 8-10/10)</a:t>
            </a:r>
          </a:p>
          <a:p>
            <a:pPr lvl="2"/>
            <a:r>
              <a:rPr lang="en-US" dirty="0" smtClean="0"/>
              <a:t>Hepatomegaly w/o rebound tenderness or rigidity</a:t>
            </a:r>
          </a:p>
          <a:p>
            <a:pPr lvl="2"/>
            <a:r>
              <a:rPr lang="en-US" dirty="0" smtClean="0"/>
              <a:t>Alert &amp; oriented X 3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Hospitalized from 4/14/13 – 4/17/13 at </a:t>
            </a:r>
            <a:r>
              <a:rPr lang="en-US" dirty="0" err="1"/>
              <a:t>Medstar</a:t>
            </a:r>
            <a:r>
              <a:rPr lang="en-US" dirty="0"/>
              <a:t> Harbor Hospital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In ED (emergency </a:t>
            </a:r>
            <a:r>
              <a:rPr lang="en-US" dirty="0" err="1"/>
              <a:t>dept</a:t>
            </a:r>
            <a:r>
              <a:rPr lang="en-US" dirty="0"/>
              <a:t>) diagnosed with Acute Pancreatitis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Physician's Initial Impression: </a:t>
            </a:r>
          </a:p>
          <a:p>
            <a:pPr lvl="2"/>
            <a:r>
              <a:rPr lang="en-US" dirty="0" smtClean="0"/>
              <a:t>Pancreatitis – most likely alcohol induced</a:t>
            </a:r>
          </a:p>
          <a:p>
            <a:pPr lvl="2"/>
            <a:r>
              <a:rPr lang="en-US" dirty="0" smtClean="0"/>
              <a:t>Hepatitis 2/2 alcohol abuse </a:t>
            </a:r>
          </a:p>
        </p:txBody>
      </p:sp>
    </p:spTree>
    <p:extLst>
      <p:ext uri="{BB962C8B-B14F-4D97-AF65-F5344CB8AC3E}">
        <p14:creationId xmlns:p14="http://schemas.microsoft.com/office/powerpoint/2010/main" val="42316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Medical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PMH Includes: </a:t>
            </a:r>
          </a:p>
          <a:p>
            <a:pPr lvl="1"/>
            <a:r>
              <a:rPr lang="en-US" dirty="0" smtClean="0"/>
              <a:t>Hepatic: </a:t>
            </a:r>
          </a:p>
          <a:p>
            <a:pPr lvl="2"/>
            <a:r>
              <a:rPr lang="en-US" dirty="0" smtClean="0"/>
              <a:t>Hepatitis C</a:t>
            </a:r>
          </a:p>
          <a:p>
            <a:pPr lvl="2"/>
            <a:r>
              <a:rPr lang="en-US" dirty="0" smtClean="0"/>
              <a:t>Cirrhosis </a:t>
            </a:r>
          </a:p>
          <a:p>
            <a:pPr lvl="2"/>
            <a:r>
              <a:rPr lang="en-US" dirty="0" smtClean="0"/>
              <a:t>Thrombocytopenia </a:t>
            </a:r>
          </a:p>
          <a:p>
            <a:pPr lvl="2"/>
            <a:r>
              <a:rPr lang="en-US" dirty="0"/>
              <a:t>History of liver failure </a:t>
            </a:r>
            <a:endParaRPr lang="en-US" dirty="0" smtClean="0"/>
          </a:p>
          <a:p>
            <a:pPr lvl="1"/>
            <a:r>
              <a:rPr lang="en-US" dirty="0" smtClean="0"/>
              <a:t>Cardiac</a:t>
            </a:r>
          </a:p>
          <a:p>
            <a:pPr lvl="2"/>
            <a:r>
              <a:rPr lang="en-US" dirty="0" smtClean="0"/>
              <a:t>Coronary artery disease </a:t>
            </a:r>
          </a:p>
          <a:p>
            <a:pPr lvl="1"/>
            <a:r>
              <a:rPr lang="en-US" dirty="0" smtClean="0"/>
              <a:t>Addiction </a:t>
            </a:r>
          </a:p>
          <a:p>
            <a:pPr lvl="2"/>
            <a:r>
              <a:rPr lang="en-US" dirty="0" smtClean="0"/>
              <a:t>Nicotine</a:t>
            </a:r>
          </a:p>
          <a:p>
            <a:pPr lvl="3"/>
            <a:r>
              <a:rPr lang="en-US" dirty="0" smtClean="0"/>
              <a:t>Reports smoking 1 pack per day </a:t>
            </a:r>
            <a:r>
              <a:rPr lang="en-US" dirty="0" err="1" smtClean="0"/>
              <a:t>Xs</a:t>
            </a:r>
            <a:r>
              <a:rPr lang="en-US" dirty="0" smtClean="0"/>
              <a:t> 40 years </a:t>
            </a:r>
          </a:p>
          <a:p>
            <a:pPr lvl="2"/>
            <a:r>
              <a:rPr lang="en-US" dirty="0" smtClean="0"/>
              <a:t>Alcohol Abuse </a:t>
            </a:r>
          </a:p>
          <a:p>
            <a:pPr lvl="3"/>
            <a:r>
              <a:rPr lang="en-US" dirty="0" smtClean="0"/>
              <a:t>Consumes 1 pint/day of liquor </a:t>
            </a:r>
            <a:r>
              <a:rPr lang="en-US" dirty="0" err="1" smtClean="0"/>
              <a:t>Xs</a:t>
            </a:r>
            <a:r>
              <a:rPr lang="en-US" dirty="0" smtClean="0"/>
              <a:t> 13 years </a:t>
            </a:r>
          </a:p>
          <a:p>
            <a:pPr lvl="1" algn="r"/>
            <a:endParaRPr lang="en-US" dirty="0" smtClean="0"/>
          </a:p>
          <a:p>
            <a:pPr lvl="1" algn="r"/>
            <a:r>
              <a:rPr lang="en-US" dirty="0" smtClean="0"/>
              <a:t>No Known Allergies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Social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Lives with 3-4 roommates in Baltimore, MD </a:t>
            </a:r>
          </a:p>
          <a:p>
            <a:r>
              <a:rPr lang="en-US" dirty="0" smtClean="0"/>
              <a:t>Unemployed, receiving disability </a:t>
            </a:r>
          </a:p>
          <a:p>
            <a:r>
              <a:rPr lang="en-US" dirty="0" smtClean="0"/>
              <a:t>Limited financial &amp; transportation resources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Medical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Pancreatitis </a:t>
            </a:r>
          </a:p>
          <a:p>
            <a:pPr lvl="1"/>
            <a:r>
              <a:rPr lang="en-US" dirty="0" smtClean="0"/>
              <a:t>Diagnostic Criteria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2"/>
            <a:r>
              <a:rPr lang="en-US" dirty="0" smtClean="0"/>
              <a:t>2 out of 3 features: </a:t>
            </a:r>
          </a:p>
          <a:p>
            <a:pPr lvl="3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Abdominal pain characteristic of acute pancreatitis</a:t>
            </a:r>
          </a:p>
          <a:p>
            <a:pPr lvl="3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Serum lipase/amylase 3X’s the upper limit of normal</a:t>
            </a:r>
          </a:p>
          <a:p>
            <a:pPr lvl="3"/>
            <a:r>
              <a:rPr lang="en-US" dirty="0" smtClean="0"/>
              <a:t>Characteristics of acute pancreatitis on CT scan 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Abdominal Sonogram </a:t>
            </a:r>
          </a:p>
          <a:p>
            <a:pPr lvl="2"/>
            <a:r>
              <a:rPr lang="en-US" dirty="0" smtClean="0"/>
              <a:t>Echogenic prominent pancreas</a:t>
            </a:r>
          </a:p>
          <a:p>
            <a:pPr lvl="2"/>
            <a:r>
              <a:rPr lang="en-US" dirty="0" smtClean="0"/>
              <a:t>Gallstones &amp; gallbladder sludge</a:t>
            </a:r>
          </a:p>
          <a:p>
            <a:pPr lvl="2"/>
            <a:r>
              <a:rPr lang="en-US" dirty="0" smtClean="0"/>
              <a:t>Moderate hepatomegaly </a:t>
            </a:r>
          </a:p>
          <a:p>
            <a:pPr lvl="2"/>
            <a:r>
              <a:rPr lang="en-US" dirty="0" smtClean="0"/>
              <a:t>Mild – Moderate splenomegaly </a:t>
            </a:r>
          </a:p>
          <a:p>
            <a:pPr lvl="2"/>
            <a:r>
              <a:rPr lang="en-US" dirty="0" smtClean="0"/>
              <a:t>Small amount of upper abdominal ascites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Hospital 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Initial Plan: </a:t>
            </a:r>
          </a:p>
          <a:p>
            <a:pPr lvl="1"/>
            <a:r>
              <a:rPr lang="en-US" dirty="0" smtClean="0"/>
              <a:t>IV fluids</a:t>
            </a:r>
          </a:p>
          <a:p>
            <a:pPr lvl="2"/>
            <a:r>
              <a:rPr lang="en-US" dirty="0" err="1" smtClean="0"/>
              <a:t>NaCl</a:t>
            </a:r>
            <a:r>
              <a:rPr lang="en-US" dirty="0" smtClean="0"/>
              <a:t> 0.9% IV</a:t>
            </a:r>
          </a:p>
          <a:p>
            <a:pPr lvl="1"/>
            <a:r>
              <a:rPr lang="en-US" dirty="0" smtClean="0"/>
              <a:t>Pain Management </a:t>
            </a:r>
          </a:p>
          <a:p>
            <a:pPr lvl="2"/>
            <a:r>
              <a:rPr lang="en-US" dirty="0" smtClean="0"/>
              <a:t>2mg Morphine IV </a:t>
            </a:r>
          </a:p>
          <a:p>
            <a:pPr lvl="2"/>
            <a:r>
              <a:rPr lang="en-US" dirty="0" smtClean="0"/>
              <a:t>Percocet 5mg q 6 hours </a:t>
            </a:r>
          </a:p>
          <a:p>
            <a:pPr lvl="1"/>
            <a:r>
              <a:rPr lang="en-US" dirty="0" smtClean="0"/>
              <a:t>Replete Electrolytes and Nutrients	</a:t>
            </a:r>
          </a:p>
          <a:p>
            <a:pPr lvl="2"/>
            <a:r>
              <a:rPr lang="en-US" dirty="0" smtClean="0"/>
              <a:t>Mg Sulfate with 5% dextrose in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2"/>
            <a:r>
              <a:rPr lang="en-US" dirty="0" err="1" smtClean="0"/>
              <a:t>KCl</a:t>
            </a:r>
            <a:r>
              <a:rPr lang="en-US" dirty="0" smtClean="0"/>
              <a:t> given daily </a:t>
            </a:r>
          </a:p>
          <a:p>
            <a:pPr lvl="2"/>
            <a:r>
              <a:rPr lang="en-US" dirty="0" smtClean="0"/>
              <a:t>4mg Folic Acid </a:t>
            </a:r>
          </a:p>
          <a:p>
            <a:pPr lvl="2"/>
            <a:r>
              <a:rPr lang="en-US" dirty="0" smtClean="0"/>
              <a:t>100mg Thiamine </a:t>
            </a:r>
          </a:p>
          <a:p>
            <a:pPr lvl="3"/>
            <a:r>
              <a:rPr lang="en-US" dirty="0" smtClean="0"/>
              <a:t>To prevent Wernicke's </a:t>
            </a:r>
            <a:r>
              <a:rPr lang="en-US" dirty="0"/>
              <a:t>encephalopathy </a:t>
            </a:r>
            <a:r>
              <a:rPr lang="en-US" dirty="0" smtClean="0"/>
              <a:t>&amp; </a:t>
            </a:r>
            <a:r>
              <a:rPr lang="en-US" dirty="0" err="1" smtClean="0"/>
              <a:t>Korsakoff</a:t>
            </a:r>
            <a:r>
              <a:rPr lang="en-US" dirty="0" smtClean="0"/>
              <a:t> syndrome</a:t>
            </a:r>
          </a:p>
          <a:p>
            <a:pPr lvl="2"/>
            <a:r>
              <a:rPr lang="en-US" dirty="0" smtClean="0"/>
              <a:t>Multivitamin daily </a:t>
            </a:r>
          </a:p>
          <a:p>
            <a:pPr lvl="1"/>
            <a:r>
              <a:rPr lang="en-US" dirty="0" smtClean="0"/>
              <a:t>Manage Withdrawal Symptoms</a:t>
            </a:r>
          </a:p>
          <a:p>
            <a:pPr lvl="2"/>
            <a:r>
              <a:rPr lang="en-US" dirty="0" err="1" smtClean="0"/>
              <a:t>Chlordiazepoxide</a:t>
            </a:r>
            <a:r>
              <a:rPr lang="en-US" dirty="0" smtClean="0"/>
              <a:t>, </a:t>
            </a:r>
            <a:r>
              <a:rPr lang="en-US" dirty="0" err="1" smtClean="0"/>
              <a:t>Trazodone</a:t>
            </a:r>
            <a:r>
              <a:rPr lang="en-US" dirty="0" smtClean="0"/>
              <a:t>, </a:t>
            </a:r>
            <a:r>
              <a:rPr lang="en-US" dirty="0" err="1" smtClean="0"/>
              <a:t>Temormin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Valium &amp; Xanax for agitation/anxiety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Laboratory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Hematology </a:t>
            </a:r>
          </a:p>
          <a:p>
            <a:pPr lvl="1"/>
            <a:r>
              <a:rPr lang="en-US" sz="1800" dirty="0" smtClean="0"/>
              <a:t>Low platelets &amp; high </a:t>
            </a:r>
            <a:r>
              <a:rPr lang="en-US" sz="1800" dirty="0" err="1" smtClean="0"/>
              <a:t>prothrombin</a:t>
            </a:r>
            <a:r>
              <a:rPr lang="en-US" sz="1800" dirty="0" smtClean="0"/>
              <a:t> time = </a:t>
            </a:r>
            <a:r>
              <a:rPr lang="en-US" sz="1800" dirty="0" smtClean="0">
                <a:latin typeface="Calibri"/>
              </a:rPr>
              <a:t>↑ risk for internal bleeding</a:t>
            </a:r>
          </a:p>
          <a:p>
            <a:pPr lvl="2"/>
            <a:r>
              <a:rPr lang="en-US" sz="1800" dirty="0" smtClean="0">
                <a:latin typeface="Calibri"/>
              </a:rPr>
              <a:t>76% patients  with chronic liver disease develop</a:t>
            </a:r>
            <a:r>
              <a:rPr lang="en-US" sz="1800" baseline="30000" dirty="0" smtClean="0">
                <a:latin typeface="Calibri"/>
              </a:rPr>
              <a:t>2</a:t>
            </a:r>
            <a:endParaRPr lang="en-US" sz="1800" dirty="0" smtClean="0">
              <a:latin typeface="Calibri"/>
            </a:endParaRPr>
          </a:p>
          <a:p>
            <a:r>
              <a:rPr lang="en-US" sz="2800" dirty="0" smtClean="0"/>
              <a:t>Electrolyte Status </a:t>
            </a:r>
          </a:p>
          <a:p>
            <a:pPr lvl="1"/>
            <a:r>
              <a:rPr lang="en-US" sz="1800" dirty="0" smtClean="0"/>
              <a:t>Hypokalemia, </a:t>
            </a:r>
            <a:r>
              <a:rPr lang="en-US" sz="1800" dirty="0" err="1" smtClean="0"/>
              <a:t>Hypomagnesium</a:t>
            </a:r>
            <a:r>
              <a:rPr lang="en-US" sz="1800" dirty="0"/>
              <a:t> </a:t>
            </a:r>
          </a:p>
          <a:p>
            <a:r>
              <a:rPr lang="en-US" sz="2800" dirty="0" err="1" smtClean="0"/>
              <a:t>Hepatology</a:t>
            </a:r>
            <a:r>
              <a:rPr lang="en-US" sz="2800" dirty="0" smtClean="0"/>
              <a:t> </a:t>
            </a:r>
          </a:p>
          <a:p>
            <a:pPr lvl="1"/>
            <a:r>
              <a:rPr lang="en-US" sz="1800" dirty="0" smtClean="0"/>
              <a:t>Elevated </a:t>
            </a:r>
            <a:r>
              <a:rPr lang="en-US" sz="1800" dirty="0" err="1" smtClean="0"/>
              <a:t>Alk</a:t>
            </a:r>
            <a:r>
              <a:rPr lang="en-US" sz="1800" dirty="0" smtClean="0"/>
              <a:t> </a:t>
            </a:r>
            <a:r>
              <a:rPr lang="en-US" sz="1800" dirty="0" err="1" smtClean="0"/>
              <a:t>Phos</a:t>
            </a:r>
            <a:r>
              <a:rPr lang="en-US" sz="1800" dirty="0" smtClean="0"/>
              <a:t>, AST, ALT &amp; Ammonia </a:t>
            </a:r>
          </a:p>
          <a:p>
            <a:pPr lvl="1"/>
            <a:r>
              <a:rPr lang="en-US" sz="1800" dirty="0" smtClean="0"/>
              <a:t>Lipase initially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884U/L</a:t>
            </a:r>
          </a:p>
          <a:p>
            <a:pPr lvl="2"/>
            <a:r>
              <a:rPr lang="en-US" sz="1800" dirty="0" smtClean="0"/>
              <a:t>Normal range: </a:t>
            </a:r>
            <a:r>
              <a:rPr lang="en-US" sz="1800" dirty="0"/>
              <a:t>0-160U/L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128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Autofit/>
          </a:bodyPr>
          <a:lstStyle/>
          <a:p>
            <a:r>
              <a:rPr lang="en-US" b="1" dirty="0" smtClean="0"/>
              <a:t>Cardiovascular: </a:t>
            </a:r>
          </a:p>
          <a:p>
            <a:pPr lvl="1"/>
            <a:r>
              <a:rPr lang="en-US" dirty="0" err="1" smtClean="0"/>
              <a:t>Lovenox</a:t>
            </a:r>
            <a:r>
              <a:rPr lang="en-US" dirty="0" smtClean="0"/>
              <a:t>, </a:t>
            </a:r>
            <a:r>
              <a:rPr lang="en-US" dirty="0" err="1" smtClean="0"/>
              <a:t>Imdur</a:t>
            </a:r>
            <a:r>
              <a:rPr lang="en-US" dirty="0" smtClean="0"/>
              <a:t>, Aspirin, Lipitor, Norvasc</a:t>
            </a:r>
          </a:p>
          <a:p>
            <a:r>
              <a:rPr lang="en-US" b="1" dirty="0" smtClean="0"/>
              <a:t>Pain Management:</a:t>
            </a:r>
          </a:p>
          <a:p>
            <a:pPr lvl="1"/>
            <a:r>
              <a:rPr lang="en-US" dirty="0" smtClean="0"/>
              <a:t>Morphine &amp; Percocet</a:t>
            </a:r>
          </a:p>
          <a:p>
            <a:r>
              <a:rPr lang="en-US" b="1" dirty="0" smtClean="0"/>
              <a:t>Addiction Management: </a:t>
            </a:r>
          </a:p>
          <a:p>
            <a:pPr lvl="1"/>
            <a:r>
              <a:rPr lang="en-US" dirty="0" smtClean="0"/>
              <a:t>Nicotine Patch, </a:t>
            </a:r>
            <a:r>
              <a:rPr lang="en-US" dirty="0" err="1" smtClean="0"/>
              <a:t>Trazodone</a:t>
            </a:r>
            <a:r>
              <a:rPr lang="en-US" dirty="0" smtClean="0"/>
              <a:t>, Tenormin</a:t>
            </a:r>
          </a:p>
          <a:p>
            <a:pPr lvl="1"/>
            <a:r>
              <a:rPr lang="en-US" dirty="0" smtClean="0"/>
              <a:t>Valium &amp; Xanax </a:t>
            </a:r>
          </a:p>
          <a:p>
            <a:r>
              <a:rPr lang="en-US" b="1" dirty="0" smtClean="0"/>
              <a:t>Gastrointestinal Tract</a:t>
            </a:r>
          </a:p>
          <a:p>
            <a:pPr lvl="1"/>
            <a:r>
              <a:rPr lang="en-US" dirty="0" err="1" smtClean="0"/>
              <a:t>Senokot</a:t>
            </a:r>
            <a:r>
              <a:rPr lang="en-US" dirty="0" smtClean="0"/>
              <a:t>, Lactulose,  </a:t>
            </a:r>
            <a:r>
              <a:rPr lang="en-US" dirty="0" err="1" smtClean="0"/>
              <a:t>Protonix</a:t>
            </a:r>
            <a:r>
              <a:rPr lang="en-US" dirty="0" smtClean="0"/>
              <a:t>, Zofran (PRN)</a:t>
            </a:r>
          </a:p>
          <a:p>
            <a:r>
              <a:rPr lang="en-US" b="1" dirty="0" smtClean="0"/>
              <a:t>Electrolyte Abnormalities: </a:t>
            </a:r>
          </a:p>
          <a:p>
            <a:pPr lvl="1"/>
            <a:r>
              <a:rPr lang="en-US" dirty="0" smtClean="0"/>
              <a:t>Magnesium sulfate w/ 5% dextrose in H</a:t>
            </a:r>
            <a:r>
              <a:rPr lang="en-US" baseline="-25000" dirty="0" smtClean="0"/>
              <a:t>2</a:t>
            </a:r>
            <a:r>
              <a:rPr lang="en-US" dirty="0" smtClean="0"/>
              <a:t>O → Magnesium Oxide </a:t>
            </a:r>
          </a:p>
          <a:p>
            <a:pPr lvl="1"/>
            <a:r>
              <a:rPr lang="en-US" dirty="0" err="1" smtClean="0"/>
              <a:t>KCl</a:t>
            </a:r>
            <a:r>
              <a:rPr lang="en-US" dirty="0" smtClean="0"/>
              <a:t> Extended Release </a:t>
            </a:r>
          </a:p>
          <a:p>
            <a:pPr lvl="1"/>
            <a:r>
              <a:rPr lang="en-US" dirty="0" smtClean="0"/>
              <a:t>MVI with Minerals</a:t>
            </a:r>
          </a:p>
          <a:p>
            <a:r>
              <a:rPr lang="en-US" b="1" dirty="0" smtClean="0"/>
              <a:t>Prevent Further Deficiencies:</a:t>
            </a:r>
          </a:p>
          <a:p>
            <a:pPr lvl="1"/>
            <a:r>
              <a:rPr lang="en-US" dirty="0" smtClean="0"/>
              <a:t>Thiamine &amp; Folic Acid Supplementation </a:t>
            </a:r>
          </a:p>
        </p:txBody>
      </p:sp>
    </p:spTree>
    <p:extLst>
      <p:ext uri="{BB962C8B-B14F-4D97-AF65-F5344CB8AC3E}">
        <p14:creationId xmlns:p14="http://schemas.microsoft.com/office/powerpoint/2010/main" val="32128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3438</TotalTime>
  <Words>1237</Words>
  <Application>Microsoft Office PowerPoint</Application>
  <PresentationFormat>On-screen Show (4:3)</PresentationFormat>
  <Paragraphs>247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Nutritional Management of Acute Pancreatitis, in Patient with Active Alcohol Abuse </vt:lpstr>
      <vt:lpstr>Presentation Outline </vt:lpstr>
      <vt:lpstr>Patient Information </vt:lpstr>
      <vt:lpstr>Medical History </vt:lpstr>
      <vt:lpstr>Social History </vt:lpstr>
      <vt:lpstr>Medical Diagnosis </vt:lpstr>
      <vt:lpstr>Hospital Course </vt:lpstr>
      <vt:lpstr>Laboratory Results </vt:lpstr>
      <vt:lpstr>Medications</vt:lpstr>
      <vt:lpstr>Nutrition Intervention (Initial Visit)</vt:lpstr>
      <vt:lpstr>Estimated Needs </vt:lpstr>
      <vt:lpstr>Diagnosis: Inadequate oral intake  related to decreased appetite, nausea and current diet as evidenced by pt reports decreased intake and nausea, clear liquid diet order (↓ in Kcals/Prot) </vt:lpstr>
      <vt:lpstr>Nutrition Goals</vt:lpstr>
      <vt:lpstr>Nutrition Follow-Up</vt:lpstr>
      <vt:lpstr>Low-Fat Education</vt:lpstr>
      <vt:lpstr>Case-Discussion: </vt:lpstr>
      <vt:lpstr>Case-Discussion Cont . . . </vt:lpstr>
      <vt:lpstr>Alcohol Damage &amp; Metabolism</vt:lpstr>
      <vt:lpstr>Prognosis &amp; Treatment</vt:lpstr>
      <vt:lpstr>Nutrition Support7</vt:lpstr>
      <vt:lpstr>PowerPoint Presentation</vt:lpstr>
      <vt:lpstr>Follow-Up</vt:lpstr>
      <vt:lpstr>References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Management of Acute Pancreatitis</dc:title>
  <dc:creator>Margery Swan</dc:creator>
  <cp:lastModifiedBy>Guest</cp:lastModifiedBy>
  <cp:revision>26</cp:revision>
  <dcterms:created xsi:type="dcterms:W3CDTF">2013-06-10T00:34:03Z</dcterms:created>
  <dcterms:modified xsi:type="dcterms:W3CDTF">2013-06-19T15:10:23Z</dcterms:modified>
</cp:coreProperties>
</file>